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Roboto" panose="020B0604020202020204" charset="0"/>
      <p:regular r:id="rId14"/>
      <p:bold r:id="rId15"/>
      <p:italic r:id="rId16"/>
      <p:boldItalic r:id="rId17"/>
    </p:embeddedFont>
    <p:embeddedFont>
      <p:font typeface="Merriweather" panose="020B060402020202020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5" d="100"/>
          <a:sy n="105" d="100"/>
        </p:scale>
        <p:origin x="-510" y="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6113072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Shannon - introduce speakers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495776b96d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495776b96d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4315d524a0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4315d524a0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315d524a0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4315d524a0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Shannon - 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495776b96d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495776b96d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accent1"/>
                </a:solidFill>
              </a:rPr>
              <a:t>Shannon</a:t>
            </a:r>
            <a:endParaRPr sz="1400">
              <a:solidFill>
                <a:schemeClr val="accen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accent1"/>
                </a:solidFill>
              </a:rPr>
              <a:t>28% or 1,936</a:t>
            </a:r>
            <a:endParaRPr sz="1400">
              <a:solidFill>
                <a:schemeClr val="accen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accent1"/>
                </a:solidFill>
              </a:rPr>
              <a:t>students participate in one of these options</a:t>
            </a:r>
            <a:endParaRPr sz="14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484cd099f6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484cd099f6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Students may 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4850e5b31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4850e5b31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484cd099f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484cd099f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430d94f3d9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430d94f3d9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484cd099f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484cd099f6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495776b96d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495776b96d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Shannon  Currently, 812 students are dual enrolled, recommend speaking with counselors and enrolling in career interest area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 hasCustomPrompt="1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avLst/>
            <a:gdLst/>
            <a:ahLst/>
            <a:cxnLst/>
            <a:rect l="l" t="t" r="r" b="b"/>
            <a:pathLst>
              <a:path w="172545" h="175975" extrusionOk="0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avLst/>
            <a:gdLst/>
            <a:ahLst/>
            <a:cxnLst/>
            <a:rect l="l" t="t" r="r" b="b"/>
            <a:pathLst>
              <a:path w="172676" h="175824" extrusionOk="0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2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radig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presentation/d/1bUstOnRLt0jBaHe4XZ93TaYfmEHnBlT9LZCSgXe3RTo/edit?usp=sharin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gothrom@dearbornschools.or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5" Type="http://schemas.openxmlformats.org/officeDocument/2006/relationships/hyperlink" Target="mailto:parksd@dearbornschools.org" TargetMode="External"/><Relationship Id="rId4" Type="http://schemas.openxmlformats.org/officeDocument/2006/relationships/hyperlink" Target="mailto:bayerlj@dearbornschools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>
            <a:spLocks noGrp="1"/>
          </p:cNvSpPr>
          <p:nvPr>
            <p:ph type="ctrTitle"/>
          </p:nvPr>
        </p:nvSpPr>
        <p:spPr>
          <a:xfrm>
            <a:off x="538400" y="568075"/>
            <a:ext cx="64614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Secondary Options</a:t>
            </a:r>
            <a:endParaRPr/>
          </a:p>
        </p:txBody>
      </p:sp>
      <p:pic>
        <p:nvPicPr>
          <p:cNvPr id="65" name="Google Shape;65;p13" descr="Vision Logo BlkGrn w space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69034" y="3526043"/>
            <a:ext cx="4937298" cy="1214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u="sng">
                <a:solidFill>
                  <a:srgbClr val="FFFF00"/>
                </a:solidFill>
                <a:hlinkClick r:id="rId3"/>
              </a:rPr>
              <a:t>Early College Information</a:t>
            </a:r>
            <a:endParaRPr sz="3600" b="1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>
            <a:spLocks noGrp="1"/>
          </p:cNvSpPr>
          <p:nvPr>
            <p:ph type="title"/>
          </p:nvPr>
        </p:nvSpPr>
        <p:spPr>
          <a:xfrm>
            <a:off x="169750" y="1341050"/>
            <a:ext cx="8760900" cy="3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Char char="●"/>
            </a:pPr>
            <a:r>
              <a:rPr lang="en" sz="3000">
                <a:solidFill>
                  <a:schemeClr val="accent1"/>
                </a:solidFill>
              </a:rPr>
              <a:t>HFEC - </a:t>
            </a:r>
            <a:r>
              <a:rPr lang="en" sz="3000" u="sng">
                <a:solidFill>
                  <a:schemeClr val="hlink"/>
                </a:solidFill>
                <a:hlinkClick r:id="rId3"/>
              </a:rPr>
              <a:t>gothrom@dearbornschools.org</a:t>
            </a:r>
            <a:endParaRPr sz="3000">
              <a:solidFill>
                <a:schemeClr val="accent1"/>
              </a:solidFill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Char char="●"/>
            </a:pPr>
            <a:r>
              <a:rPr lang="en" sz="3000">
                <a:solidFill>
                  <a:schemeClr val="accent1"/>
                </a:solidFill>
              </a:rPr>
              <a:t>Dual Enrollment - counselor</a:t>
            </a:r>
            <a:endParaRPr sz="3000">
              <a:solidFill>
                <a:schemeClr val="accent1"/>
              </a:solidFill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Char char="●"/>
            </a:pPr>
            <a:r>
              <a:rPr lang="en" sz="3000">
                <a:solidFill>
                  <a:schemeClr val="accent1"/>
                </a:solidFill>
              </a:rPr>
              <a:t>MBCC - </a:t>
            </a:r>
            <a:r>
              <a:rPr lang="en" sz="3000" u="sng">
                <a:solidFill>
                  <a:schemeClr val="hlink"/>
                </a:solidFill>
                <a:hlinkClick r:id="rId4"/>
              </a:rPr>
              <a:t>bayerlj@dearbornschools.org</a:t>
            </a:r>
            <a:endParaRPr sz="3000">
              <a:solidFill>
                <a:schemeClr val="accent1"/>
              </a:solidFill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Char char="●"/>
            </a:pPr>
            <a:r>
              <a:rPr lang="en" sz="3000">
                <a:solidFill>
                  <a:schemeClr val="accent1"/>
                </a:solidFill>
              </a:rPr>
              <a:t>DCMST - </a:t>
            </a:r>
            <a:r>
              <a:rPr lang="en" sz="3000" u="sng">
                <a:solidFill>
                  <a:schemeClr val="hlink"/>
                </a:solidFill>
                <a:hlinkClick r:id="rId5"/>
              </a:rPr>
              <a:t>parksd@dearbornschools.org</a:t>
            </a:r>
            <a:endParaRPr sz="3000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accent1"/>
              </a:solidFill>
            </a:endParaRPr>
          </a:p>
        </p:txBody>
      </p:sp>
      <p:sp>
        <p:nvSpPr>
          <p:cNvPr id="124" name="Google Shape;124;p23"/>
          <p:cNvSpPr txBox="1">
            <a:spLocks noGrp="1"/>
          </p:cNvSpPr>
          <p:nvPr>
            <p:ph type="title"/>
          </p:nvPr>
        </p:nvSpPr>
        <p:spPr>
          <a:xfrm>
            <a:off x="213000" y="124075"/>
            <a:ext cx="8619300" cy="100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/>
              <a:t>Questions??</a:t>
            </a:r>
            <a:endParaRPr sz="48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/>
        </p:nvSpPr>
        <p:spPr>
          <a:xfrm>
            <a:off x="169750" y="1391975"/>
            <a:ext cx="8974200" cy="346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0">
              <a:solidFill>
                <a:schemeClr val="accent1"/>
              </a:solidFill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373450" y="339500"/>
            <a:ext cx="8436600" cy="8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Secondary Options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72" name="Google Shape;72;p14"/>
          <p:cNvSpPr txBox="1"/>
          <p:nvPr/>
        </p:nvSpPr>
        <p:spPr>
          <a:xfrm>
            <a:off x="169750" y="1391975"/>
            <a:ext cx="8640300" cy="346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82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Char char="●"/>
            </a:pPr>
            <a:r>
              <a:rPr lang="en" sz="4000">
                <a:solidFill>
                  <a:schemeClr val="accent1"/>
                </a:solidFill>
              </a:rPr>
              <a:t>DCMST</a:t>
            </a:r>
            <a:endParaRPr sz="4000">
              <a:solidFill>
                <a:schemeClr val="accent1"/>
              </a:solidFill>
            </a:endParaRPr>
          </a:p>
          <a:p>
            <a:pPr marL="457200" lvl="0" indent="-482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Char char="●"/>
            </a:pPr>
            <a:r>
              <a:rPr lang="en" sz="4000">
                <a:solidFill>
                  <a:schemeClr val="accent1"/>
                </a:solidFill>
              </a:rPr>
              <a:t>Michael Berry Career Center</a:t>
            </a:r>
            <a:endParaRPr sz="4000">
              <a:solidFill>
                <a:schemeClr val="accent1"/>
              </a:solidFill>
            </a:endParaRPr>
          </a:p>
          <a:p>
            <a:pPr marL="457200" lvl="0" indent="-482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Char char="●"/>
            </a:pPr>
            <a:r>
              <a:rPr lang="en" sz="4000">
                <a:solidFill>
                  <a:schemeClr val="accent1"/>
                </a:solidFill>
              </a:rPr>
              <a:t>Dual Enrollment</a:t>
            </a:r>
            <a:endParaRPr sz="4000">
              <a:solidFill>
                <a:schemeClr val="accent1"/>
              </a:solidFill>
            </a:endParaRPr>
          </a:p>
          <a:p>
            <a:pPr marL="457200" lvl="0" indent="-482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Char char="●"/>
            </a:pPr>
            <a:r>
              <a:rPr lang="en" sz="4000">
                <a:solidFill>
                  <a:schemeClr val="accent1"/>
                </a:solidFill>
              </a:rPr>
              <a:t>Henry Ford Collegiate Academy</a:t>
            </a:r>
            <a:endParaRPr sz="4000">
              <a:solidFill>
                <a:schemeClr val="accent1"/>
              </a:solidFill>
            </a:endParaRPr>
          </a:p>
          <a:p>
            <a:pPr marL="457200" lvl="0" indent="-482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Char char="●"/>
            </a:pPr>
            <a:r>
              <a:rPr lang="en" sz="4000">
                <a:solidFill>
                  <a:schemeClr val="accent1"/>
                </a:solidFill>
              </a:rPr>
              <a:t>Henry Ford Early College</a:t>
            </a:r>
            <a:endParaRPr sz="400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>
            <a:spLocks noGrp="1"/>
          </p:cNvSpPr>
          <p:nvPr>
            <p:ph type="title"/>
          </p:nvPr>
        </p:nvSpPr>
        <p:spPr>
          <a:xfrm>
            <a:off x="356475" y="407400"/>
            <a:ext cx="8453700" cy="443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28%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or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1,936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Dearborn Center for Math, Science &amp; Technology (DCMST)</a:t>
            </a:r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body" idx="1"/>
          </p:nvPr>
        </p:nvSpPr>
        <p:spPr>
          <a:xfrm>
            <a:off x="4345675" y="203375"/>
            <a:ext cx="4701900" cy="48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accent1"/>
                </a:solidFill>
              </a:rPr>
              <a:t>DCMST is…</a:t>
            </a:r>
            <a:endParaRPr sz="2000" b="1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accent1"/>
                </a:solidFill>
              </a:rPr>
              <a:t>Four-year ½ day honors program </a:t>
            </a:r>
            <a:endParaRPr sz="2000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accent1"/>
                </a:solidFill>
              </a:rPr>
              <a:t>STEM-based curriculum</a:t>
            </a:r>
            <a:endParaRPr sz="2000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accent1"/>
                </a:solidFill>
              </a:rPr>
              <a:t>Unique course offerings, including AP classes in grades 9-12 and dual enrollment</a:t>
            </a:r>
            <a:endParaRPr sz="2000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accent1"/>
                </a:solidFill>
              </a:rPr>
              <a:t>Designed for students who intend to pursue a 4-year university degree or higher upon graduation with a STEM-based focus</a:t>
            </a:r>
            <a:endParaRPr sz="2000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000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000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000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00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/>
              <a:t>Dearborn Center for Math, Science &amp; Technology (DCMST)</a:t>
            </a:r>
            <a:endParaRPr/>
          </a:p>
        </p:txBody>
      </p:sp>
      <p:sp>
        <p:nvSpPr>
          <p:cNvPr id="89" name="Google Shape;89;p17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accent1"/>
                </a:solidFill>
              </a:rPr>
              <a:t>Student selection...</a:t>
            </a:r>
            <a:endParaRPr sz="2000" b="1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accent1"/>
                </a:solidFill>
              </a:rPr>
              <a:t>8th graders enrolled in algebra are invited based on GPA, standardized test scores, etc. in the Spring for the following Fall</a:t>
            </a:r>
            <a:endParaRPr sz="2000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Michael Berry Career Center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CTE?	</a:t>
            </a:r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body" idx="1"/>
          </p:nvPr>
        </p:nvSpPr>
        <p:spPr>
          <a:xfrm>
            <a:off x="4345675" y="203375"/>
            <a:ext cx="4701900" cy="48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accent1"/>
                </a:solidFill>
              </a:rPr>
              <a:t>Career and Technical Education (CTE)</a:t>
            </a:r>
            <a:endParaRPr sz="2000">
              <a:solidFill>
                <a:schemeClr val="accent1"/>
              </a:solidFill>
            </a:endParaRPr>
          </a:p>
          <a:p>
            <a:pPr marL="457200" lvl="0" indent="-355600" algn="l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2000"/>
              <a:buChar char="●"/>
            </a:pPr>
            <a:r>
              <a:rPr lang="en" sz="2000">
                <a:solidFill>
                  <a:schemeClr val="accent1"/>
                </a:solidFill>
              </a:rPr>
              <a:t>Multi-class sequence of courses</a:t>
            </a:r>
            <a:endParaRPr sz="2000">
              <a:solidFill>
                <a:schemeClr val="accent1"/>
              </a:solidFill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Char char="○"/>
            </a:pPr>
            <a:r>
              <a:rPr lang="en" sz="1200">
                <a:solidFill>
                  <a:schemeClr val="accent1"/>
                </a:solidFill>
              </a:rPr>
              <a:t>High Skill, High Demand, High Wage Careers</a:t>
            </a:r>
            <a:endParaRPr sz="2000">
              <a:solidFill>
                <a:schemeClr val="accent1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Char char="●"/>
            </a:pPr>
            <a:r>
              <a:rPr lang="en" sz="2000">
                <a:solidFill>
                  <a:schemeClr val="accent1"/>
                </a:solidFill>
              </a:rPr>
              <a:t>Work-Based Learning</a:t>
            </a:r>
            <a:endParaRPr sz="2000">
              <a:solidFill>
                <a:schemeClr val="accent1"/>
              </a:solidFill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Char char="○"/>
            </a:pPr>
            <a:r>
              <a:rPr lang="en" sz="1200">
                <a:solidFill>
                  <a:schemeClr val="accent1"/>
                </a:solidFill>
              </a:rPr>
              <a:t>Field Trips, Job Shadows, Internships, CoOp</a:t>
            </a:r>
            <a:endParaRPr sz="2000">
              <a:solidFill>
                <a:schemeClr val="accent1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Char char="●"/>
            </a:pPr>
            <a:r>
              <a:rPr lang="en" sz="2000">
                <a:solidFill>
                  <a:schemeClr val="accent1"/>
                </a:solidFill>
              </a:rPr>
              <a:t>Student Competition</a:t>
            </a:r>
            <a:endParaRPr sz="2000">
              <a:solidFill>
                <a:schemeClr val="accent1"/>
              </a:solidFill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Char char="○"/>
            </a:pPr>
            <a:r>
              <a:rPr lang="en" sz="1200">
                <a:solidFill>
                  <a:schemeClr val="accent1"/>
                </a:solidFill>
              </a:rPr>
              <a:t>BPA, DECA, FCCLA, HOSA, SkillsUSA</a:t>
            </a:r>
            <a:endParaRPr sz="2000">
              <a:solidFill>
                <a:schemeClr val="accent1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Char char="●"/>
            </a:pPr>
            <a:r>
              <a:rPr lang="en" sz="2000">
                <a:solidFill>
                  <a:schemeClr val="accent1"/>
                </a:solidFill>
              </a:rPr>
              <a:t>Industry Certification</a:t>
            </a:r>
            <a:endParaRPr sz="2000">
              <a:solidFill>
                <a:schemeClr val="accent1"/>
              </a:solidFill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Char char="○"/>
            </a:pPr>
            <a:r>
              <a:rPr lang="en" sz="1200">
                <a:solidFill>
                  <a:schemeClr val="accent1"/>
                </a:solidFill>
              </a:rPr>
              <a:t>Certificates, Licenses, Other Marketable Credentials</a:t>
            </a:r>
            <a:endParaRPr sz="2000">
              <a:solidFill>
                <a:schemeClr val="accent1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Char char="●"/>
            </a:pPr>
            <a:r>
              <a:rPr lang="en" sz="2000">
                <a:solidFill>
                  <a:schemeClr val="accent1"/>
                </a:solidFill>
              </a:rPr>
              <a:t>Articulated College Credit</a:t>
            </a:r>
            <a:endParaRPr sz="2000">
              <a:solidFill>
                <a:schemeClr val="accent1"/>
              </a:solidFill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Char char="○"/>
            </a:pPr>
            <a:r>
              <a:rPr lang="en" sz="1200">
                <a:solidFill>
                  <a:schemeClr val="accent1"/>
                </a:solidFill>
              </a:rPr>
              <a:t>College credit for your high school classes!</a:t>
            </a:r>
            <a:endParaRPr sz="2000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00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Michael Berry Career Center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Current Programs	</a:t>
            </a:r>
            <a:endParaRPr/>
          </a:p>
        </p:txBody>
      </p:sp>
      <p:sp>
        <p:nvSpPr>
          <p:cNvPr id="101" name="Google Shape;101;p19"/>
          <p:cNvSpPr txBox="1">
            <a:spLocks noGrp="1"/>
          </p:cNvSpPr>
          <p:nvPr>
            <p:ph type="body" idx="1"/>
          </p:nvPr>
        </p:nvSpPr>
        <p:spPr>
          <a:xfrm>
            <a:off x="4345675" y="0"/>
            <a:ext cx="4701900" cy="505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●"/>
            </a:pPr>
            <a:r>
              <a:rPr lang="en" sz="1200" b="1">
                <a:solidFill>
                  <a:schemeClr val="accent1"/>
                </a:solidFill>
              </a:rPr>
              <a:t>Computer Programming (DCMST)</a:t>
            </a:r>
            <a:endParaRPr sz="1200" b="1">
              <a:solidFill>
                <a:schemeClr val="accent1"/>
              </a:solidFill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○"/>
            </a:pPr>
            <a:r>
              <a:rPr lang="en" sz="1200">
                <a:solidFill>
                  <a:schemeClr val="accent1"/>
                </a:solidFill>
              </a:rPr>
              <a:t>AP Comp Sci Principles</a:t>
            </a:r>
            <a:endParaRPr sz="1200">
              <a:solidFill>
                <a:schemeClr val="accent1"/>
              </a:solidFill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○"/>
            </a:pPr>
            <a:r>
              <a:rPr lang="en" sz="1200">
                <a:solidFill>
                  <a:schemeClr val="accent1"/>
                </a:solidFill>
              </a:rPr>
              <a:t>AP Comp Sci A (Optional)</a:t>
            </a:r>
            <a:endParaRPr sz="1200">
              <a:solidFill>
                <a:schemeClr val="accent1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●"/>
            </a:pPr>
            <a:r>
              <a:rPr lang="en" sz="1200" b="1">
                <a:solidFill>
                  <a:schemeClr val="accent1"/>
                </a:solidFill>
              </a:rPr>
              <a:t>Cooking &amp; Culinary Arts</a:t>
            </a:r>
            <a:endParaRPr sz="1200" b="1">
              <a:solidFill>
                <a:schemeClr val="accent1"/>
              </a:solidFill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○"/>
            </a:pPr>
            <a:r>
              <a:rPr lang="en" sz="1200">
                <a:solidFill>
                  <a:schemeClr val="accent1"/>
                </a:solidFill>
              </a:rPr>
              <a:t>Hospitality Studies I &amp; II</a:t>
            </a:r>
            <a:endParaRPr sz="1200">
              <a:solidFill>
                <a:schemeClr val="accent1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●"/>
            </a:pPr>
            <a:r>
              <a:rPr lang="en" sz="1200" b="1">
                <a:solidFill>
                  <a:schemeClr val="accent1"/>
                </a:solidFill>
              </a:rPr>
              <a:t>Dearborn Business Academy (DBA)</a:t>
            </a:r>
            <a:endParaRPr sz="1200" b="1">
              <a:solidFill>
                <a:schemeClr val="accent1"/>
              </a:solidFill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○"/>
            </a:pPr>
            <a:r>
              <a:rPr lang="en" sz="1200">
                <a:solidFill>
                  <a:schemeClr val="accent1"/>
                </a:solidFill>
              </a:rPr>
              <a:t>Accounting </a:t>
            </a:r>
            <a:endParaRPr sz="1200">
              <a:solidFill>
                <a:schemeClr val="accent1"/>
              </a:solidFill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○"/>
            </a:pPr>
            <a:r>
              <a:rPr lang="en" sz="1200">
                <a:solidFill>
                  <a:schemeClr val="accent1"/>
                </a:solidFill>
              </a:rPr>
              <a:t>Marketing/School Store</a:t>
            </a:r>
            <a:endParaRPr sz="1200">
              <a:solidFill>
                <a:schemeClr val="accent1"/>
              </a:solidFill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○"/>
            </a:pPr>
            <a:r>
              <a:rPr lang="en" sz="1200">
                <a:solidFill>
                  <a:schemeClr val="accent1"/>
                </a:solidFill>
              </a:rPr>
              <a:t>Business Technology &amp; Management</a:t>
            </a:r>
            <a:endParaRPr sz="1200">
              <a:solidFill>
                <a:schemeClr val="accent1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●"/>
            </a:pPr>
            <a:r>
              <a:rPr lang="en" sz="1200" b="1">
                <a:solidFill>
                  <a:schemeClr val="accent1"/>
                </a:solidFill>
              </a:rPr>
              <a:t>Digital Multimedia</a:t>
            </a:r>
            <a:endParaRPr sz="1200" b="1">
              <a:solidFill>
                <a:schemeClr val="accent1"/>
              </a:solidFill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○"/>
            </a:pPr>
            <a:r>
              <a:rPr lang="en" sz="1200">
                <a:solidFill>
                  <a:schemeClr val="accent1"/>
                </a:solidFill>
              </a:rPr>
              <a:t>Design Concepts 2D &amp; 3D &amp; II (Art Based)</a:t>
            </a:r>
            <a:endParaRPr sz="1200">
              <a:solidFill>
                <a:schemeClr val="accent1"/>
              </a:solidFill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○"/>
            </a:pPr>
            <a:r>
              <a:rPr lang="en" sz="1200">
                <a:solidFill>
                  <a:schemeClr val="accent1"/>
                </a:solidFill>
              </a:rPr>
              <a:t>Software Specialist I &amp; II (Technology Based)</a:t>
            </a:r>
            <a:endParaRPr sz="1200">
              <a:solidFill>
                <a:schemeClr val="accent1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●"/>
            </a:pPr>
            <a:r>
              <a:rPr lang="en" sz="1200" b="1">
                <a:solidFill>
                  <a:schemeClr val="accent1"/>
                </a:solidFill>
              </a:rPr>
              <a:t>Health Sciences</a:t>
            </a:r>
            <a:endParaRPr sz="1200" b="1">
              <a:solidFill>
                <a:schemeClr val="accent1"/>
              </a:solidFill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○"/>
            </a:pPr>
            <a:r>
              <a:rPr lang="en" sz="1200">
                <a:solidFill>
                  <a:schemeClr val="accent1"/>
                </a:solidFill>
              </a:rPr>
              <a:t>Allied Health</a:t>
            </a:r>
            <a:endParaRPr sz="1200">
              <a:solidFill>
                <a:schemeClr val="accent1"/>
              </a:solidFill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○"/>
            </a:pPr>
            <a:r>
              <a:rPr lang="en" sz="1200">
                <a:solidFill>
                  <a:schemeClr val="accent1"/>
                </a:solidFill>
              </a:rPr>
              <a:t>Advanced Allied Health</a:t>
            </a:r>
            <a:endParaRPr sz="1200">
              <a:solidFill>
                <a:schemeClr val="accent1"/>
              </a:solidFill>
            </a:endParaRPr>
          </a:p>
          <a:p>
            <a:pPr marL="1371600" lvl="2" indent="-3048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■"/>
            </a:pPr>
            <a:r>
              <a:rPr lang="en" sz="1200">
                <a:solidFill>
                  <a:schemeClr val="accent1"/>
                </a:solidFill>
              </a:rPr>
              <a:t>Clinical</a:t>
            </a:r>
            <a:endParaRPr sz="1200">
              <a:solidFill>
                <a:schemeClr val="accent1"/>
              </a:solidFill>
            </a:endParaRPr>
          </a:p>
          <a:p>
            <a:pPr marL="1371600" lvl="2" indent="-3048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■"/>
            </a:pPr>
            <a:r>
              <a:rPr lang="en" sz="1200">
                <a:solidFill>
                  <a:schemeClr val="accent1"/>
                </a:solidFill>
              </a:rPr>
              <a:t>Dental Assisting</a:t>
            </a:r>
            <a:endParaRPr sz="1200">
              <a:solidFill>
                <a:schemeClr val="accent1"/>
              </a:solidFill>
            </a:endParaRPr>
          </a:p>
          <a:p>
            <a:pPr marL="1371600" lvl="2" indent="-3048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■"/>
            </a:pPr>
            <a:r>
              <a:rPr lang="en" sz="1200">
                <a:solidFill>
                  <a:schemeClr val="accent1"/>
                </a:solidFill>
              </a:rPr>
              <a:t>Medical Assisting</a:t>
            </a:r>
            <a:endParaRPr sz="1200">
              <a:solidFill>
                <a:schemeClr val="accent1"/>
              </a:solidFill>
            </a:endParaRPr>
          </a:p>
          <a:p>
            <a:pPr marL="1371600" lvl="2" indent="-3048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■"/>
            </a:pPr>
            <a:r>
              <a:rPr lang="en" sz="1200">
                <a:solidFill>
                  <a:schemeClr val="accent1"/>
                </a:solidFill>
              </a:rPr>
              <a:t>Sports Medicine/Athletic Trainer</a:t>
            </a:r>
            <a:endParaRPr sz="1200">
              <a:solidFill>
                <a:schemeClr val="accent1"/>
              </a:solidFill>
            </a:endParaRPr>
          </a:p>
          <a:p>
            <a:pPr marL="1371600" lvl="2" indent="-3048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■"/>
            </a:pPr>
            <a:r>
              <a:rPr lang="en" sz="1200">
                <a:solidFill>
                  <a:schemeClr val="accent1"/>
                </a:solidFill>
              </a:rPr>
              <a:t>Pre EMS</a:t>
            </a:r>
            <a:endParaRPr sz="1200">
              <a:solidFill>
                <a:schemeClr val="accent1"/>
              </a:solidFill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○"/>
            </a:pPr>
            <a:r>
              <a:rPr lang="en" sz="1200">
                <a:solidFill>
                  <a:schemeClr val="accent1"/>
                </a:solidFill>
              </a:rPr>
              <a:t>Health Science Enrichment/Elective Classes</a:t>
            </a:r>
            <a:endParaRPr sz="1200">
              <a:solidFill>
                <a:schemeClr val="accent1"/>
              </a:solidFill>
            </a:endParaRPr>
          </a:p>
          <a:p>
            <a:pPr marL="1371600" lvl="2" indent="-3048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■"/>
            </a:pPr>
            <a:r>
              <a:rPr lang="en" sz="1200">
                <a:solidFill>
                  <a:schemeClr val="accent1"/>
                </a:solidFill>
              </a:rPr>
              <a:t>Pharmacy Technician (Seniors Only)</a:t>
            </a:r>
            <a:endParaRPr sz="1200">
              <a:solidFill>
                <a:schemeClr val="accent1"/>
              </a:solidFill>
            </a:endParaRPr>
          </a:p>
          <a:p>
            <a:pPr marL="1371600" lvl="2" indent="-3048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■"/>
            </a:pPr>
            <a:r>
              <a:rPr lang="en" sz="1200">
                <a:solidFill>
                  <a:schemeClr val="accent1"/>
                </a:solidFill>
              </a:rPr>
              <a:t>Emergency Responder Technician</a:t>
            </a:r>
            <a:endParaRPr sz="120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Michael Berry Career Center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 Programs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2019-2020	</a:t>
            </a:r>
            <a:endParaRPr/>
          </a:p>
        </p:txBody>
      </p:sp>
      <p:sp>
        <p:nvSpPr>
          <p:cNvPr id="107" name="Google Shape;107;p20"/>
          <p:cNvSpPr txBox="1">
            <a:spLocks noGrp="1"/>
          </p:cNvSpPr>
          <p:nvPr>
            <p:ph type="body" idx="1"/>
          </p:nvPr>
        </p:nvSpPr>
        <p:spPr>
          <a:xfrm>
            <a:off x="4345675" y="0"/>
            <a:ext cx="4701900" cy="505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Char char="●"/>
            </a:pPr>
            <a:r>
              <a:rPr lang="en" sz="2000">
                <a:solidFill>
                  <a:schemeClr val="accent1"/>
                </a:solidFill>
              </a:rPr>
              <a:t>Computer Programmer</a:t>
            </a:r>
            <a:endParaRPr sz="2000">
              <a:solidFill>
                <a:schemeClr val="accent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</a:pPr>
            <a:r>
              <a:rPr lang="en" sz="1400">
                <a:solidFill>
                  <a:schemeClr val="accent1"/>
                </a:solidFill>
              </a:rPr>
              <a:t>AP Comp Science Principles</a:t>
            </a:r>
            <a:endParaRPr sz="1400">
              <a:solidFill>
                <a:schemeClr val="accent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</a:pPr>
            <a:r>
              <a:rPr lang="en" sz="1400">
                <a:solidFill>
                  <a:schemeClr val="accent1"/>
                </a:solidFill>
              </a:rPr>
              <a:t>AP Comp Science A (Optional)</a:t>
            </a:r>
            <a:endParaRPr sz="1400">
              <a:solidFill>
                <a:schemeClr val="accent1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Char char="●"/>
            </a:pPr>
            <a:r>
              <a:rPr lang="en" sz="2000">
                <a:solidFill>
                  <a:schemeClr val="accent1"/>
                </a:solidFill>
              </a:rPr>
              <a:t>Criminal Justice &amp; Law Careers</a:t>
            </a:r>
            <a:endParaRPr sz="2000">
              <a:solidFill>
                <a:schemeClr val="accent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</a:pPr>
            <a:r>
              <a:rPr lang="en" sz="1400">
                <a:solidFill>
                  <a:schemeClr val="accent1"/>
                </a:solidFill>
              </a:rPr>
              <a:t>2-year sequence</a:t>
            </a:r>
            <a:endParaRPr sz="1400">
              <a:solidFill>
                <a:schemeClr val="accent1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Char char="●"/>
            </a:pPr>
            <a:r>
              <a:rPr lang="en" sz="2000">
                <a:solidFill>
                  <a:schemeClr val="accent1"/>
                </a:solidFill>
              </a:rPr>
              <a:t>Education / Teacher Cadet</a:t>
            </a:r>
            <a:endParaRPr sz="1400">
              <a:solidFill>
                <a:schemeClr val="accent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</a:pPr>
            <a:r>
              <a:rPr lang="en" sz="1400">
                <a:solidFill>
                  <a:schemeClr val="accent1"/>
                </a:solidFill>
              </a:rPr>
              <a:t>Offered at the home high schools</a:t>
            </a:r>
            <a:endParaRPr sz="1400">
              <a:solidFill>
                <a:schemeClr val="accent1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Char char="●"/>
            </a:pPr>
            <a:r>
              <a:rPr lang="en" sz="2000">
                <a:solidFill>
                  <a:schemeClr val="accent1"/>
                </a:solidFill>
              </a:rPr>
              <a:t>Advanced Allied Health </a:t>
            </a:r>
            <a:endParaRPr sz="1400">
              <a:solidFill>
                <a:schemeClr val="accent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</a:pPr>
            <a:r>
              <a:rPr lang="en" sz="1400">
                <a:solidFill>
                  <a:schemeClr val="accent1"/>
                </a:solidFill>
              </a:rPr>
              <a:t>EMT Basic License</a:t>
            </a:r>
            <a:endParaRPr sz="1400">
              <a:solidFill>
                <a:schemeClr val="accent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</a:pPr>
            <a:r>
              <a:rPr lang="en" sz="1400">
                <a:solidFill>
                  <a:schemeClr val="accent1"/>
                </a:solidFill>
              </a:rPr>
              <a:t>Certified Medical Assistant</a:t>
            </a:r>
            <a:endParaRPr sz="1400">
              <a:solidFill>
                <a:schemeClr val="accent1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Char char="●"/>
            </a:pPr>
            <a:r>
              <a:rPr lang="en" sz="2000">
                <a:solidFill>
                  <a:schemeClr val="accent1"/>
                </a:solidFill>
              </a:rPr>
              <a:t>Construction Trades</a:t>
            </a:r>
            <a:endParaRPr sz="2000">
              <a:solidFill>
                <a:schemeClr val="accent1"/>
              </a:solidFill>
            </a:endParaRPr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Roboto"/>
              <a:buChar char="○"/>
            </a:pPr>
            <a:r>
              <a:rPr lang="en" sz="1400">
                <a:solidFill>
                  <a:schemeClr val="accent1"/>
                </a:solidFill>
              </a:rPr>
              <a:t>Under Development</a:t>
            </a:r>
            <a:endParaRPr sz="1400">
              <a:solidFill>
                <a:schemeClr val="accent1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Char char="●"/>
            </a:pPr>
            <a:r>
              <a:rPr lang="en" sz="2000">
                <a:solidFill>
                  <a:schemeClr val="accent1"/>
                </a:solidFill>
              </a:rPr>
              <a:t>Dearborn Business Academy</a:t>
            </a:r>
            <a:endParaRPr sz="2000">
              <a:solidFill>
                <a:schemeClr val="accent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</a:pPr>
            <a:r>
              <a:rPr lang="en" sz="1400">
                <a:solidFill>
                  <a:schemeClr val="accent1"/>
                </a:solidFill>
              </a:rPr>
              <a:t>Entrepreneurship (Adv. Bus Tech &amp; Mgmt)</a:t>
            </a:r>
            <a:endParaRPr sz="1400">
              <a:solidFill>
                <a:schemeClr val="accent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</a:pPr>
            <a:r>
              <a:rPr lang="en" sz="1400">
                <a:solidFill>
                  <a:schemeClr val="accent1"/>
                </a:solidFill>
              </a:rPr>
              <a:t>Social Media Marketing (Adv. Marketing)</a:t>
            </a:r>
            <a:endParaRPr sz="140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>
            <a:spLocks noGrp="1"/>
          </p:cNvSpPr>
          <p:nvPr>
            <p:ph type="title"/>
          </p:nvPr>
        </p:nvSpPr>
        <p:spPr>
          <a:xfrm>
            <a:off x="213000" y="124075"/>
            <a:ext cx="8619300" cy="100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/>
              <a:t>Dual Enrollment</a:t>
            </a:r>
            <a:endParaRPr sz="4800" b="1"/>
          </a:p>
        </p:txBody>
      </p:sp>
      <p:sp>
        <p:nvSpPr>
          <p:cNvPr id="113" name="Google Shape;113;p21"/>
          <p:cNvSpPr txBox="1"/>
          <p:nvPr/>
        </p:nvSpPr>
        <p:spPr>
          <a:xfrm>
            <a:off x="305550" y="1476850"/>
            <a:ext cx="8674200" cy="33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College classes taken during high school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District pays a portion - if at HFC, pays the entire tuition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Up to 10 classes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Must exhaust the high school curriculum in a content area first or have special permission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Must meet qualifications/criteria</a:t>
            </a:r>
            <a:endParaRPr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450</Words>
  <Application>Microsoft Office PowerPoint</Application>
  <PresentationFormat>On-screen Show (16:9)</PresentationFormat>
  <Paragraphs>99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Roboto</vt:lpstr>
      <vt:lpstr>Merriweather</vt:lpstr>
      <vt:lpstr>Paradigm</vt:lpstr>
      <vt:lpstr>Secondary Options</vt:lpstr>
      <vt:lpstr>PowerPoint Presentation</vt:lpstr>
      <vt:lpstr>28%  or  1,936</vt:lpstr>
      <vt:lpstr>Dearborn Center for Math, Science &amp; Technology (DCMST)</vt:lpstr>
      <vt:lpstr>Dearborn Center for Math, Science &amp; Technology (DCMST)</vt:lpstr>
      <vt:lpstr>Michael Berry Career Center  What is CTE? </vt:lpstr>
      <vt:lpstr>Michael Berry Career Center  Current Programs </vt:lpstr>
      <vt:lpstr>Michael Berry Career Center  New Programs 2019-2020 </vt:lpstr>
      <vt:lpstr>Dual Enrollment</vt:lpstr>
      <vt:lpstr>Early College Information</vt:lpstr>
      <vt:lpstr>HFEC - gothrom@dearbornschools.org Dual Enrollment - counselor MBCC - bayerlj@dearbornschools.org DCMST - parksd@dearbornschools.org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Secondary Options</dc:title>
  <dc:creator>Nowak, Jamie S</dc:creator>
  <cp:lastModifiedBy>Windows User</cp:lastModifiedBy>
  <cp:revision>1</cp:revision>
  <dcterms:modified xsi:type="dcterms:W3CDTF">2019-01-11T14:53:38Z</dcterms:modified>
</cp:coreProperties>
</file>